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1781" r:id="rId2"/>
    <p:sldId id="1782" r:id="rId3"/>
    <p:sldId id="1783" r:id="rId4"/>
    <p:sldId id="1784" r:id="rId5"/>
    <p:sldId id="1785" r:id="rId6"/>
    <p:sldId id="1786" r:id="rId7"/>
    <p:sldId id="1787" r:id="rId8"/>
    <p:sldId id="1788" r:id="rId9"/>
    <p:sldId id="1806" r:id="rId10"/>
    <p:sldId id="1789" r:id="rId11"/>
    <p:sldId id="1790" r:id="rId12"/>
    <p:sldId id="1791" r:id="rId13"/>
    <p:sldId id="1805" r:id="rId14"/>
    <p:sldId id="1792" r:id="rId15"/>
    <p:sldId id="1804" r:id="rId16"/>
    <p:sldId id="1807" r:id="rId17"/>
    <p:sldId id="1793" r:id="rId18"/>
    <p:sldId id="1794" r:id="rId19"/>
    <p:sldId id="1795" r:id="rId20"/>
    <p:sldId id="1796" r:id="rId21"/>
    <p:sldId id="1797" r:id="rId22"/>
    <p:sldId id="1798" r:id="rId23"/>
    <p:sldId id="1808" r:id="rId24"/>
    <p:sldId id="1809" r:id="rId25"/>
    <p:sldId id="1810" r:id="rId26"/>
    <p:sldId id="1811" r:id="rId27"/>
    <p:sldId id="1799" r:id="rId28"/>
    <p:sldId id="1800" r:id="rId29"/>
    <p:sldId id="1801" r:id="rId30"/>
    <p:sldId id="1803" r:id="rId31"/>
    <p:sldId id="1802" r:id="rId3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FFFDE-1184-4E55-8C72-E7FF39AFCB8E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174F9-A75B-45F1-AF50-51E88B45B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5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2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1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7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0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7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3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1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9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1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9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88362-2D43-459B-B031-E1F5828D52E3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1789D-8F5D-4A23-A59B-F16B3AE22F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53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255CFC-F5A5-675F-4557-2D8B60D881BD}"/>
              </a:ext>
            </a:extLst>
          </p:cNvPr>
          <p:cNvSpPr txBox="1"/>
          <p:nvPr/>
        </p:nvSpPr>
        <p:spPr>
          <a:xfrm>
            <a:off x="191734" y="2884775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De </a:t>
            </a:r>
            <a:r>
              <a:rPr lang="en-US" sz="3600" b="1" dirty="0" err="1"/>
              <a:t>Mariakerk</a:t>
            </a:r>
            <a:r>
              <a:rPr lang="en-US" sz="3600" b="1" dirty="0"/>
              <a:t> in </a:t>
            </a:r>
            <a:r>
              <a:rPr lang="en-US" sz="3600" b="1" dirty="0" err="1"/>
              <a:t>beeld</a:t>
            </a:r>
            <a:r>
              <a:rPr lang="en-US" sz="3600" b="1" dirty="0"/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1423-2023</a:t>
            </a:r>
          </a:p>
        </p:txBody>
      </p:sp>
      <p:pic>
        <p:nvPicPr>
          <p:cNvPr id="3" name="Afbeelding 2" descr="Afbeelding met verven, hemel, wolk, buitenshuis&#10;&#10;Automatisch gegenereerde beschrijving">
            <a:extLst>
              <a:ext uri="{FF2B5EF4-FFF2-40B4-BE49-F238E27FC236}">
                <a16:creationId xmlns:a16="http://schemas.microsoft.com/office/drawing/2014/main" id="{BF24C1DB-484E-5105-1D7D-5165D44A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38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hemel, verven&#10;&#10;Automatisch gegenereerde beschrijving">
            <a:extLst>
              <a:ext uri="{FF2B5EF4-FFF2-40B4-BE49-F238E27FC236}">
                <a16:creationId xmlns:a16="http://schemas.microsoft.com/office/drawing/2014/main" id="{449D9636-6E2C-AADA-6F4F-9B221CDA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7" y="0"/>
            <a:ext cx="9194950" cy="598516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B4F6C40-6601-BF7B-B844-F3A053B1903B}"/>
              </a:ext>
            </a:extLst>
          </p:cNvPr>
          <p:cNvSpPr txBox="1"/>
          <p:nvPr/>
        </p:nvSpPr>
        <p:spPr>
          <a:xfrm>
            <a:off x="-653143" y="6127668"/>
            <a:ext cx="1023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1910 – Mariakerk gezien vanuit </a:t>
            </a:r>
            <a:r>
              <a:rPr lang="nl-NL" sz="3200" dirty="0" err="1"/>
              <a:t>Oldruitenborgh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889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gebouw, buitenshuis, hemel, boom&#10;&#10;Automatisch gegenereerde beschrijving">
            <a:extLst>
              <a:ext uri="{FF2B5EF4-FFF2-40B4-BE49-F238E27FC236}">
                <a16:creationId xmlns:a16="http://schemas.microsoft.com/office/drawing/2014/main" id="{22DF8E6A-3649-78F3-EFEA-A36675D7F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2" y="-5014"/>
            <a:ext cx="4460725" cy="6862655"/>
          </a:xfrm>
          <a:prstGeom prst="rect">
            <a:avLst/>
          </a:prstGeom>
        </p:spPr>
      </p:pic>
      <p:sp>
        <p:nvSpPr>
          <p:cNvPr id="2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89" y="623275"/>
            <a:ext cx="300913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FA9DDF7-C92F-00F4-7A7F-B69B3986E511}"/>
              </a:ext>
            </a:extLst>
          </p:cNvPr>
          <p:cNvSpPr txBox="1"/>
          <p:nvPr/>
        </p:nvSpPr>
        <p:spPr>
          <a:xfrm>
            <a:off x="6039372" y="1056640"/>
            <a:ext cx="2398245" cy="197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chemeClr val="tx1"/>
                </a:solidFill>
                <a:ea typeface="+mj-ea"/>
                <a:cs typeface="+mj-cs"/>
              </a:rPr>
              <a:t>Omstreeks</a:t>
            </a: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 1930</a:t>
            </a:r>
          </a:p>
        </p:txBody>
      </p:sp>
    </p:spTree>
    <p:extLst>
      <p:ext uri="{BB962C8B-B14F-4D97-AF65-F5344CB8AC3E}">
        <p14:creationId xmlns:p14="http://schemas.microsoft.com/office/powerpoint/2010/main" val="36565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hemel, zwart-wit&#10;&#10;Automatisch gegenereerde beschrijving">
            <a:extLst>
              <a:ext uri="{FF2B5EF4-FFF2-40B4-BE49-F238E27FC236}">
                <a16:creationId xmlns:a16="http://schemas.microsoft.com/office/drawing/2014/main" id="{A75E698B-ADF5-1E5C-9A55-A504C175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41" cy="57357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9DA082C-65FA-86C0-D52E-091E5D3ACCE2}"/>
              </a:ext>
            </a:extLst>
          </p:cNvPr>
          <p:cNvSpPr txBox="1"/>
          <p:nvPr/>
        </p:nvSpPr>
        <p:spPr>
          <a:xfrm>
            <a:off x="2327564" y="5949538"/>
            <a:ext cx="485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Omstreeks 1950</a:t>
            </a:r>
          </a:p>
        </p:txBody>
      </p:sp>
    </p:spTree>
    <p:extLst>
      <p:ext uri="{BB962C8B-B14F-4D97-AF65-F5344CB8AC3E}">
        <p14:creationId xmlns:p14="http://schemas.microsoft.com/office/powerpoint/2010/main" val="23111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zwart-wit, straat, kunst&#10;&#10;Automatisch gegenereerde beschrijving">
            <a:extLst>
              <a:ext uri="{FF2B5EF4-FFF2-40B4-BE49-F238E27FC236}">
                <a16:creationId xmlns:a16="http://schemas.microsoft.com/office/drawing/2014/main" id="{545B88D7-2147-CEB4-2C6E-EC925EE91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858296"/>
            <a:ext cx="6858000" cy="51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F5D05558-B94F-2A2B-D089-237071AC2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50443"/>
            <a:ext cx="8178799" cy="535711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CF38B64-B618-6C52-3173-992CA5D62CCF}"/>
              </a:ext>
            </a:extLst>
          </p:cNvPr>
          <p:cNvSpPr txBox="1"/>
          <p:nvPr/>
        </p:nvSpPr>
        <p:spPr>
          <a:xfrm>
            <a:off x="748145" y="6222670"/>
            <a:ext cx="451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Omstreeks 1960</a:t>
            </a:r>
          </a:p>
        </p:txBody>
      </p:sp>
    </p:spTree>
    <p:extLst>
      <p:ext uri="{BB962C8B-B14F-4D97-AF65-F5344CB8AC3E}">
        <p14:creationId xmlns:p14="http://schemas.microsoft.com/office/powerpoint/2010/main" val="37302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uur, kunst, fotolijst, architectuur&#10;&#10;Automatisch gegenereerde beschrijving">
            <a:extLst>
              <a:ext uri="{FF2B5EF4-FFF2-40B4-BE49-F238E27FC236}">
                <a16:creationId xmlns:a16="http://schemas.microsoft.com/office/drawing/2014/main" id="{B7CC0E58-9ED2-448C-9A66-58BDEF5F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r="2979" b="10759"/>
          <a:stretch/>
        </p:blipFill>
        <p:spPr>
          <a:xfrm>
            <a:off x="0" y="371104"/>
            <a:ext cx="9137713" cy="611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kunst&#10;&#10;Automatisch gegenereerde beschrijving">
            <a:extLst>
              <a:ext uri="{FF2B5EF4-FFF2-40B4-BE49-F238E27FC236}">
                <a16:creationId xmlns:a16="http://schemas.microsoft.com/office/drawing/2014/main" id="{C8015ADF-7137-8F90-AF92-F82F38C51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9579" b="8886"/>
          <a:stretch/>
        </p:blipFill>
        <p:spPr>
          <a:xfrm rot="5400000">
            <a:off x="1185118" y="1274184"/>
            <a:ext cx="6856890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ebouw, wolk, hemel&#10;&#10;Automatisch gegenereerde beschrijving">
            <a:extLst>
              <a:ext uri="{FF2B5EF4-FFF2-40B4-BE49-F238E27FC236}">
                <a16:creationId xmlns:a16="http://schemas.microsoft.com/office/drawing/2014/main" id="{DAEC8E11-8654-AA14-7941-78E1D65B9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71" y="0"/>
            <a:ext cx="4580594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B146E37-2639-60F5-C7DD-A549B7EE46AB}"/>
              </a:ext>
            </a:extLst>
          </p:cNvPr>
          <p:cNvSpPr txBox="1"/>
          <p:nvPr/>
        </p:nvSpPr>
        <p:spPr>
          <a:xfrm>
            <a:off x="95003" y="1638795"/>
            <a:ext cx="36100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1963 </a:t>
            </a:r>
          </a:p>
          <a:p>
            <a:pPr algn="ctr"/>
            <a:r>
              <a:rPr lang="nl-NL" sz="3200" dirty="0"/>
              <a:t>-</a:t>
            </a:r>
          </a:p>
          <a:p>
            <a:pPr algn="ctr"/>
            <a:r>
              <a:rPr lang="nl-NL" sz="3200" dirty="0"/>
              <a:t>Werkzaamheden aan de toren</a:t>
            </a:r>
          </a:p>
        </p:txBody>
      </p:sp>
    </p:spTree>
    <p:extLst>
      <p:ext uri="{BB962C8B-B14F-4D97-AF65-F5344CB8AC3E}">
        <p14:creationId xmlns:p14="http://schemas.microsoft.com/office/powerpoint/2010/main" val="24175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shuis, hemel, zwart-wit, wolk&#10;&#10;Automatisch gegenereerde beschrijving">
            <a:extLst>
              <a:ext uri="{FF2B5EF4-FFF2-40B4-BE49-F238E27FC236}">
                <a16:creationId xmlns:a16="http://schemas.microsoft.com/office/drawing/2014/main" id="{CD62967A-E225-AFE7-2376-A2B3D3728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"/>
          <a:stretch/>
        </p:blipFill>
        <p:spPr>
          <a:xfrm>
            <a:off x="20" y="1"/>
            <a:ext cx="9143979" cy="6068290"/>
          </a:xfrm>
          <a:prstGeom prst="rect">
            <a:avLst/>
          </a:prstGeom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9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7E6D5A15-3D54-45C0-B42A-1F8ADE61486C}"/>
              </a:ext>
            </a:extLst>
          </p:cNvPr>
          <p:cNvSpPr txBox="1"/>
          <p:nvPr/>
        </p:nvSpPr>
        <p:spPr>
          <a:xfrm>
            <a:off x="2202757" y="6078010"/>
            <a:ext cx="473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1964</a:t>
            </a:r>
          </a:p>
        </p:txBody>
      </p:sp>
    </p:spTree>
    <p:extLst>
      <p:ext uri="{BB962C8B-B14F-4D97-AF65-F5344CB8AC3E}">
        <p14:creationId xmlns:p14="http://schemas.microsoft.com/office/powerpoint/2010/main" val="1219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hemel, buitenshuis, boom, zwart-wit&#10;&#10;Automatisch gegenereerde beschrijving">
            <a:extLst>
              <a:ext uri="{FF2B5EF4-FFF2-40B4-BE49-F238E27FC236}">
                <a16:creationId xmlns:a16="http://schemas.microsoft.com/office/drawing/2014/main" id="{C54A5D31-1551-467E-9A3F-273FB4B6D7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0" r="1" b="7720"/>
          <a:stretch/>
        </p:blipFill>
        <p:spPr>
          <a:xfrm>
            <a:off x="-1123" y="0"/>
            <a:ext cx="9143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E6FD34-3E95-6B99-EECA-30CFA6565BEE}"/>
              </a:ext>
            </a:extLst>
          </p:cNvPr>
          <p:cNvSpPr txBox="1"/>
          <p:nvPr/>
        </p:nvSpPr>
        <p:spPr>
          <a:xfrm>
            <a:off x="6590805" y="890649"/>
            <a:ext cx="231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17432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01049" y="1454932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B80D5BD-D815-6B35-AB84-04358665F559}"/>
              </a:ext>
            </a:extLst>
          </p:cNvPr>
          <p:cNvSpPr txBox="1"/>
          <p:nvPr/>
        </p:nvSpPr>
        <p:spPr>
          <a:xfrm>
            <a:off x="600075" y="412454"/>
            <a:ext cx="4200525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Stichtingsbrief</a:t>
            </a:r>
            <a:r>
              <a:rPr lang="en-US" sz="2400" dirty="0"/>
              <a:t> 14 </a:t>
            </a:r>
            <a:r>
              <a:rPr lang="en-US" sz="2400" dirty="0" err="1"/>
              <a:t>mei</a:t>
            </a:r>
            <a:r>
              <a:rPr lang="en-US" sz="2400" dirty="0"/>
              <a:t> 1423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–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Schepenen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Raad</a:t>
            </a:r>
            <a:r>
              <a:rPr lang="en-US" sz="2400" dirty="0"/>
              <a:t> van </a:t>
            </a:r>
            <a:r>
              <a:rPr lang="en-US" sz="2400" dirty="0" err="1"/>
              <a:t>Vollenhove</a:t>
            </a:r>
            <a:r>
              <a:rPr lang="en-US" sz="2400" dirty="0"/>
              <a:t> </a:t>
            </a:r>
            <a:r>
              <a:rPr lang="en-US" sz="2400" dirty="0" err="1"/>
              <a:t>verklaren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</a:t>
            </a:r>
            <a:r>
              <a:rPr lang="en-US" sz="2400" dirty="0" err="1"/>
              <a:t>zij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nieuwe</a:t>
            </a:r>
            <a:r>
              <a:rPr lang="en-US" sz="2400" dirty="0"/>
              <a:t> </a:t>
            </a:r>
            <a:r>
              <a:rPr lang="en-US" sz="2400" dirty="0" err="1"/>
              <a:t>kapel</a:t>
            </a:r>
            <a:r>
              <a:rPr lang="en-US" sz="2400" dirty="0"/>
              <a:t> </a:t>
            </a:r>
            <a:r>
              <a:rPr lang="en-US" sz="2400" dirty="0" err="1"/>
              <a:t>hebben</a:t>
            </a:r>
            <a:r>
              <a:rPr lang="en-US" sz="2400" dirty="0"/>
              <a:t> </a:t>
            </a:r>
            <a:r>
              <a:rPr lang="en-US" sz="2400" dirty="0" err="1"/>
              <a:t>gebouwd</a:t>
            </a:r>
            <a:endParaRPr lang="en-US" sz="2400" dirty="0"/>
          </a:p>
        </p:txBody>
      </p:sp>
      <p:pic>
        <p:nvPicPr>
          <p:cNvPr id="3" name="Afbeelding 2" descr="Afbeelding met papier, tekst, kunst, boek&#10;&#10;Automatisch gegenereerde beschrijving">
            <a:extLst>
              <a:ext uri="{FF2B5EF4-FFF2-40B4-BE49-F238E27FC236}">
                <a16:creationId xmlns:a16="http://schemas.microsoft.com/office/drawing/2014/main" id="{D910E5CD-FC2D-CE4B-6319-436CB2073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645"/>
          <a:stretch/>
        </p:blipFill>
        <p:spPr>
          <a:xfrm rot="16200000">
            <a:off x="465870" y="2366249"/>
            <a:ext cx="4025880" cy="4957621"/>
          </a:xfrm>
          <a:prstGeom prst="rect">
            <a:avLst/>
          </a:prstGeom>
        </p:spPr>
      </p:pic>
      <p:pic>
        <p:nvPicPr>
          <p:cNvPr id="5" name="Afbeelding 4" descr="Afbeelding met brief, handschrift, kunst, overdekt&#10;&#10;Automatisch gegenereerde beschrijving">
            <a:extLst>
              <a:ext uri="{FF2B5EF4-FFF2-40B4-BE49-F238E27FC236}">
                <a16:creationId xmlns:a16="http://schemas.microsoft.com/office/drawing/2014/main" id="{728F1190-0234-998A-39AB-CFC83C4AA6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14405"/>
          <a:stretch/>
        </p:blipFill>
        <p:spPr>
          <a:xfrm>
            <a:off x="4943474" y="1"/>
            <a:ext cx="42005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4A9615-B295-99AB-318A-4BF18EA416C0}"/>
              </a:ext>
            </a:extLst>
          </p:cNvPr>
          <p:cNvSpPr txBox="1"/>
          <p:nvPr/>
        </p:nvSpPr>
        <p:spPr>
          <a:xfrm>
            <a:off x="628650" y="728662"/>
            <a:ext cx="2839134" cy="37288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ea typeface="+mj-ea"/>
                <a:cs typeface="+mj-cs"/>
              </a:rPr>
              <a:t>Omstreeks</a:t>
            </a:r>
            <a:r>
              <a:rPr lang="en-US" sz="4400" dirty="0">
                <a:ea typeface="+mj-ea"/>
                <a:cs typeface="+mj-cs"/>
              </a:rPr>
              <a:t> 1970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ea typeface="+mj-ea"/>
                <a:cs typeface="+mj-cs"/>
              </a:rPr>
              <a:t>–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ea typeface="+mj-ea"/>
                <a:cs typeface="+mj-cs"/>
              </a:rPr>
              <a:t>Vanuit</a:t>
            </a:r>
            <a:r>
              <a:rPr lang="en-US" sz="4400" dirty="0">
                <a:ea typeface="+mj-ea"/>
                <a:cs typeface="+mj-cs"/>
              </a:rPr>
              <a:t> de </a:t>
            </a:r>
            <a:r>
              <a:rPr lang="en-US" sz="4400" dirty="0" err="1">
                <a:ea typeface="+mj-ea"/>
                <a:cs typeface="+mj-cs"/>
              </a:rPr>
              <a:t>Putsteeg</a:t>
            </a:r>
            <a:endParaRPr lang="en-US" sz="4400" dirty="0">
              <a:ea typeface="+mj-ea"/>
              <a:cs typeface="+mj-cs"/>
            </a:endParaRPr>
          </a:p>
        </p:txBody>
      </p:sp>
      <p:pic>
        <p:nvPicPr>
          <p:cNvPr id="3" name="Afbeelding 2" descr="Afbeelding met buitenshuis, gebouw, hemel, zwart-wit&#10;&#10;Automatisch gegenereerde beschrijving">
            <a:extLst>
              <a:ext uri="{FF2B5EF4-FFF2-40B4-BE49-F238E27FC236}">
                <a16:creationId xmlns:a16="http://schemas.microsoft.com/office/drawing/2014/main" id="{7BB4B5D3-22E1-F5A2-7516-6D164D3A8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 r="-2" b="4052"/>
          <a:stretch/>
        </p:blipFill>
        <p:spPr>
          <a:xfrm>
            <a:off x="3757128" y="10"/>
            <a:ext cx="53868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shuis, hemel, gebouw, boom&#10;&#10;Automatisch gegenereerde beschrijving">
            <a:extLst>
              <a:ext uri="{FF2B5EF4-FFF2-40B4-BE49-F238E27FC236}">
                <a16:creationId xmlns:a16="http://schemas.microsoft.com/office/drawing/2014/main" id="{345095B1-871E-9E6A-AA7D-853EE6EB6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3612" b="1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660758-C478-9C8D-0391-5C4A147E093F}"/>
              </a:ext>
            </a:extLst>
          </p:cNvPr>
          <p:cNvSpPr txBox="1"/>
          <p:nvPr/>
        </p:nvSpPr>
        <p:spPr>
          <a:xfrm>
            <a:off x="6482394" y="2418408"/>
            <a:ext cx="2207110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Omstreeks</a:t>
            </a:r>
            <a:r>
              <a:rPr lang="en-US" sz="3200" dirty="0"/>
              <a:t> 1975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hemel, boom, gebouw&#10;&#10;Automatisch gegenereerde beschrijving">
            <a:extLst>
              <a:ext uri="{FF2B5EF4-FFF2-40B4-BE49-F238E27FC236}">
                <a16:creationId xmlns:a16="http://schemas.microsoft.com/office/drawing/2014/main" id="{5252CA55-F1DB-5A1A-95D0-8912161C6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b="1675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6C99714-5D8C-59D9-5A7A-27F2E136F7D2}"/>
              </a:ext>
            </a:extLst>
          </p:cNvPr>
          <p:cNvSpPr txBox="1"/>
          <p:nvPr/>
        </p:nvSpPr>
        <p:spPr>
          <a:xfrm>
            <a:off x="7291449" y="783771"/>
            <a:ext cx="185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20422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gebouw, overdekt&#10;&#10;Automatisch gegenereerde beschrijving">
            <a:extLst>
              <a:ext uri="{FF2B5EF4-FFF2-40B4-BE49-F238E27FC236}">
                <a16:creationId xmlns:a16="http://schemas.microsoft.com/office/drawing/2014/main" id="{A2F1EA17-2BD3-00FF-4F52-3FCCE7860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2378"/>
          <a:stretch/>
        </p:blipFill>
        <p:spPr>
          <a:xfrm>
            <a:off x="627294" y="0"/>
            <a:ext cx="7889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shuis, nacht, grond&#10;&#10;Automatisch gegenereerde beschrijving">
            <a:extLst>
              <a:ext uri="{FF2B5EF4-FFF2-40B4-BE49-F238E27FC236}">
                <a16:creationId xmlns:a16="http://schemas.microsoft.com/office/drawing/2014/main" id="{45BC77A6-FF2F-0816-224F-E65607A0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343"/>
            <a:ext cx="9136704" cy="59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traat, kleding, schoeisel, persoon&#10;&#10;Automatisch gegenereerde beschrijving">
            <a:extLst>
              <a:ext uri="{FF2B5EF4-FFF2-40B4-BE49-F238E27FC236}">
                <a16:creationId xmlns:a16="http://schemas.microsoft.com/office/drawing/2014/main" id="{585BB95A-8D28-7A4F-2BEF-5CB830592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r="13291"/>
          <a:stretch/>
        </p:blipFill>
        <p:spPr>
          <a:xfrm>
            <a:off x="415636" y="16076"/>
            <a:ext cx="8312727" cy="68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raam, muur, kamer&#10;&#10;Automatisch gegenereerde beschrijving">
            <a:extLst>
              <a:ext uri="{FF2B5EF4-FFF2-40B4-BE49-F238E27FC236}">
                <a16:creationId xmlns:a16="http://schemas.microsoft.com/office/drawing/2014/main" id="{40AE06F5-7CDC-ABF4-40A1-C61AFA350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344"/>
            <a:ext cx="9144000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uitenshuis, hemel, gebouw, boom&#10;&#10;Automatisch gegenereerde beschrijving">
            <a:extLst>
              <a:ext uri="{FF2B5EF4-FFF2-40B4-BE49-F238E27FC236}">
                <a16:creationId xmlns:a16="http://schemas.microsoft.com/office/drawing/2014/main" id="{66CCEBDF-3891-6CA1-9B96-55FEE8E1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" r="2" b="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B48DF9-A689-A3BF-E802-260AE4FC5D07}"/>
              </a:ext>
            </a:extLst>
          </p:cNvPr>
          <p:cNvSpPr txBox="1"/>
          <p:nvPr/>
        </p:nvSpPr>
        <p:spPr>
          <a:xfrm>
            <a:off x="1045029" y="950026"/>
            <a:ext cx="3526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Omstreeks 1985</a:t>
            </a:r>
          </a:p>
        </p:txBody>
      </p:sp>
    </p:spTree>
    <p:extLst>
      <p:ext uri="{BB962C8B-B14F-4D97-AF65-F5344CB8AC3E}">
        <p14:creationId xmlns:p14="http://schemas.microsoft.com/office/powerpoint/2010/main" val="7497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buitenshuis, hemel, boom, gebouw&#10;&#10;Automatisch gegenereerde beschrijving">
            <a:extLst>
              <a:ext uri="{FF2B5EF4-FFF2-40B4-BE49-F238E27FC236}">
                <a16:creationId xmlns:a16="http://schemas.microsoft.com/office/drawing/2014/main" id="{48FAFEE5-7E78-2FA2-32C7-0C8E2C72F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287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735B07C-72E8-ED11-9AF5-FCE5C4E06622}"/>
              </a:ext>
            </a:extLst>
          </p:cNvPr>
          <p:cNvSpPr txBox="1"/>
          <p:nvPr/>
        </p:nvSpPr>
        <p:spPr>
          <a:xfrm>
            <a:off x="4923714" y="522514"/>
            <a:ext cx="338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3606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uitenshuis, zwart-wit, gebouw&#10;&#10;Automatisch gegenereerde beschrijving">
            <a:extLst>
              <a:ext uri="{FF2B5EF4-FFF2-40B4-BE49-F238E27FC236}">
                <a16:creationId xmlns:a16="http://schemas.microsoft.com/office/drawing/2014/main" id="{9F4B1F86-640D-FDC6-9084-0B21CBB5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6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2CA02EC-EB43-F563-8D6D-23050A34CF8E}"/>
              </a:ext>
            </a:extLst>
          </p:cNvPr>
          <p:cNvSpPr txBox="1"/>
          <p:nvPr/>
        </p:nvSpPr>
        <p:spPr>
          <a:xfrm>
            <a:off x="6400800" y="653143"/>
            <a:ext cx="213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26112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59251" y="141503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3268E0-B991-222E-C753-906D5FCED5F3}"/>
              </a:ext>
            </a:extLst>
          </p:cNvPr>
          <p:cNvSpPr txBox="1"/>
          <p:nvPr/>
        </p:nvSpPr>
        <p:spPr>
          <a:xfrm>
            <a:off x="5226337" y="0"/>
            <a:ext cx="3917664" cy="238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1649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–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De </a:t>
            </a:r>
            <a:r>
              <a:rPr lang="en-US" sz="2800" dirty="0" err="1"/>
              <a:t>Mariakerk</a:t>
            </a:r>
            <a:r>
              <a:rPr lang="en-US" sz="2800" dirty="0"/>
              <a:t> op de </a:t>
            </a:r>
            <a:r>
              <a:rPr lang="en-US" sz="2800" dirty="0" err="1"/>
              <a:t>stadsplattegrond</a:t>
            </a:r>
            <a:r>
              <a:rPr lang="en-US" sz="2800" dirty="0"/>
              <a:t> van Joan </a:t>
            </a:r>
            <a:r>
              <a:rPr lang="en-US" sz="2800" dirty="0" err="1"/>
              <a:t>Blaeu</a:t>
            </a:r>
            <a:endParaRPr lang="en-US" sz="2800" dirty="0"/>
          </a:p>
        </p:txBody>
      </p:sp>
      <p:pic>
        <p:nvPicPr>
          <p:cNvPr id="3" name="Afbeelding 2" descr="Afbeelding met tekst, kaart, tekening&#10;&#10;Automatisch gegenereerde beschrijving">
            <a:extLst>
              <a:ext uri="{FF2B5EF4-FFF2-40B4-BE49-F238E27FC236}">
                <a16:creationId xmlns:a16="http://schemas.microsoft.com/office/drawing/2014/main" id="{349993E7-3126-572E-73A0-CFDE0E353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14" y="2336013"/>
            <a:ext cx="5688036" cy="4521987"/>
          </a:xfrm>
          <a:prstGeom prst="rect">
            <a:avLst/>
          </a:prstGeom>
        </p:spPr>
      </p:pic>
      <p:pic>
        <p:nvPicPr>
          <p:cNvPr id="5" name="Afbeelding 4" descr="Afbeelding met tekst, kaart, tekening&#10;&#10;Automatisch gegenereerde beschrijving">
            <a:extLst>
              <a:ext uri="{FF2B5EF4-FFF2-40B4-BE49-F238E27FC236}">
                <a16:creationId xmlns:a16="http://schemas.microsoft.com/office/drawing/2014/main" id="{6887C220-E105-19BC-CD70-524C6E6D5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2" t="34565" r="33856" b="51800"/>
          <a:stretch/>
        </p:blipFill>
        <p:spPr>
          <a:xfrm>
            <a:off x="-3877" y="0"/>
            <a:ext cx="5224050" cy="36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hemel, buitenshuis, gebouw, wolk&#10;&#10;Automatisch gegenereerde beschrijving">
            <a:extLst>
              <a:ext uri="{FF2B5EF4-FFF2-40B4-BE49-F238E27FC236}">
                <a16:creationId xmlns:a16="http://schemas.microsoft.com/office/drawing/2014/main" id="{FD117E4F-771B-C9CC-A6A8-5520365EFC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7" b="-1"/>
          <a:stretch/>
        </p:blipFill>
        <p:spPr>
          <a:xfrm rot="5400000">
            <a:off x="-183941" y="503670"/>
            <a:ext cx="6512761" cy="5852457"/>
          </a:xfrm>
          <a:prstGeom prst="rect">
            <a:avLst/>
          </a:prstGeom>
        </p:spPr>
      </p:pic>
      <p:pic>
        <p:nvPicPr>
          <p:cNvPr id="3" name="Afbeelding 2" descr="Afbeelding met buitenshuis, hemel, wolk, boom&#10;&#10;Automatisch gegenereerde beschrijving">
            <a:extLst>
              <a:ext uri="{FF2B5EF4-FFF2-40B4-BE49-F238E27FC236}">
                <a16:creationId xmlns:a16="http://schemas.microsoft.com/office/drawing/2014/main" id="{8E1957BC-4000-A06B-79D1-EBA02D48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4" r="1" b="5815"/>
          <a:stretch/>
        </p:blipFill>
        <p:spPr>
          <a:xfrm rot="5400000">
            <a:off x="4308895" y="2000231"/>
            <a:ext cx="6516362" cy="285573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0091CC7-B191-1D6E-0A98-2284F0C7FA2C}"/>
              </a:ext>
            </a:extLst>
          </p:cNvPr>
          <p:cNvSpPr txBox="1"/>
          <p:nvPr/>
        </p:nvSpPr>
        <p:spPr>
          <a:xfrm>
            <a:off x="4334494" y="819397"/>
            <a:ext cx="141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5873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hemel, gras, gebouw&#10;&#10;Automatisch gegenereerde beschrijving">
            <a:extLst>
              <a:ext uri="{FF2B5EF4-FFF2-40B4-BE49-F238E27FC236}">
                <a16:creationId xmlns:a16="http://schemas.microsoft.com/office/drawing/2014/main" id="{DBAAD7C9-7972-EC3E-B391-E6EA62749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buitenshuis&#10;&#10;Automatisch gegenereerde beschrijving">
            <a:extLst>
              <a:ext uri="{FF2B5EF4-FFF2-40B4-BE49-F238E27FC236}">
                <a16:creationId xmlns:a16="http://schemas.microsoft.com/office/drawing/2014/main" id="{7EFBC5DE-C542-9CFF-D7B5-1C97FE12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838"/>
            <a:ext cx="9149141" cy="52491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46CEF8-18C2-A546-B0AA-5EE7A5DD4886}"/>
              </a:ext>
            </a:extLst>
          </p:cNvPr>
          <p:cNvSpPr txBox="1"/>
          <p:nvPr/>
        </p:nvSpPr>
        <p:spPr>
          <a:xfrm>
            <a:off x="-1" y="5522026"/>
            <a:ext cx="9144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1674 - Gezicht op Vollenhove door Gaspar </a:t>
            </a:r>
            <a:r>
              <a:rPr lang="nl-NL" sz="3200" dirty="0" err="1"/>
              <a:t>Bouttats</a:t>
            </a:r>
            <a:r>
              <a:rPr lang="nl-NL" sz="3200" dirty="0"/>
              <a:t>. </a:t>
            </a:r>
          </a:p>
          <a:p>
            <a:pPr algn="ctr"/>
            <a:r>
              <a:rPr lang="nl-NL" sz="3200" dirty="0"/>
              <a:t>In het midden de Mariakerk.</a:t>
            </a:r>
          </a:p>
        </p:txBody>
      </p:sp>
    </p:spTree>
    <p:extLst>
      <p:ext uri="{BB962C8B-B14F-4D97-AF65-F5344CB8AC3E}">
        <p14:creationId xmlns:p14="http://schemas.microsoft.com/office/powerpoint/2010/main" val="30628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hemel, wolk, buitenshuis&#10;&#10;Automatisch gegenereerde beschrijving">
            <a:extLst>
              <a:ext uri="{FF2B5EF4-FFF2-40B4-BE49-F238E27FC236}">
                <a16:creationId xmlns:a16="http://schemas.microsoft.com/office/drawing/2014/main" id="{28DBE7F1-EC73-3A18-07D4-FED229C5F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E06CD1-1655-55A0-5D56-0E7933AAFD57}"/>
              </a:ext>
            </a:extLst>
          </p:cNvPr>
          <p:cNvSpPr txBox="1"/>
          <p:nvPr/>
        </p:nvSpPr>
        <p:spPr>
          <a:xfrm>
            <a:off x="5143500" y="1715501"/>
            <a:ext cx="4000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Ca. 1855-1912 </a:t>
            </a:r>
          </a:p>
          <a:p>
            <a:pPr algn="ctr"/>
            <a:r>
              <a:rPr lang="nl-NL" sz="3200" dirty="0"/>
              <a:t>-</a:t>
            </a:r>
          </a:p>
          <a:p>
            <a:pPr algn="ctr"/>
            <a:r>
              <a:rPr lang="nl-NL" sz="3200" dirty="0"/>
              <a:t>Stadsgezicht Vollenhove door Johannes Hermanus Bernard Koekkoek</a:t>
            </a:r>
          </a:p>
        </p:txBody>
      </p:sp>
    </p:spTree>
    <p:extLst>
      <p:ext uri="{BB962C8B-B14F-4D97-AF65-F5344CB8AC3E}">
        <p14:creationId xmlns:p14="http://schemas.microsoft.com/office/powerpoint/2010/main" val="23990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ebouw, hemel, toren&#10;&#10;Automatisch gegenereerde beschrijving">
            <a:extLst>
              <a:ext uri="{FF2B5EF4-FFF2-40B4-BE49-F238E27FC236}">
                <a16:creationId xmlns:a16="http://schemas.microsoft.com/office/drawing/2014/main" id="{7CCD02AD-D8B3-A576-2067-41C7FA5F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5272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2B7873-3FDA-B4B8-3475-03F61A502082}"/>
              </a:ext>
            </a:extLst>
          </p:cNvPr>
          <p:cNvSpPr txBox="1"/>
          <p:nvPr/>
        </p:nvSpPr>
        <p:spPr>
          <a:xfrm>
            <a:off x="4417621" y="1151906"/>
            <a:ext cx="407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1898 - zijaanzicht</a:t>
            </a:r>
          </a:p>
        </p:txBody>
      </p:sp>
    </p:spTree>
    <p:extLst>
      <p:ext uri="{BB962C8B-B14F-4D97-AF65-F5344CB8AC3E}">
        <p14:creationId xmlns:p14="http://schemas.microsoft.com/office/powerpoint/2010/main" val="39969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94444-BE01-AECB-7F2B-204335A97DE3}"/>
              </a:ext>
            </a:extLst>
          </p:cNvPr>
          <p:cNvSpPr txBox="1"/>
          <p:nvPr/>
        </p:nvSpPr>
        <p:spPr>
          <a:xfrm>
            <a:off x="352247" y="2896650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1898 - </a:t>
            </a:r>
            <a:r>
              <a:rPr lang="en-US" sz="3200" dirty="0" err="1"/>
              <a:t>Kerktoren</a:t>
            </a:r>
            <a:endParaRPr lang="en-US" sz="3200" dirty="0"/>
          </a:p>
        </p:txBody>
      </p:sp>
      <p:pic>
        <p:nvPicPr>
          <p:cNvPr id="3" name="Afbeelding 2" descr="Afbeelding met gebouw, buitenshuis, hemel, toren&#10;&#10;Automatisch gegenereerde beschrijving">
            <a:extLst>
              <a:ext uri="{FF2B5EF4-FFF2-40B4-BE49-F238E27FC236}">
                <a16:creationId xmlns:a16="http://schemas.microsoft.com/office/drawing/2014/main" id="{E2B0AD9E-4645-4B8A-A07D-9AB5AC492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" r="-2" b="-2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77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F38258FA-5113-28A8-03C0-54CF4AD0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9" r="1" b="5054"/>
          <a:stretch/>
        </p:blipFill>
        <p:spPr>
          <a:xfrm>
            <a:off x="473345" y="891228"/>
            <a:ext cx="3971037" cy="468385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 descr="Afbeelding met buitenshuis, hemel, wolk, gebouw&#10;&#10;Automatisch gegenereerde beschrijving">
            <a:extLst>
              <a:ext uri="{FF2B5EF4-FFF2-40B4-BE49-F238E27FC236}">
                <a16:creationId xmlns:a16="http://schemas.microsoft.com/office/drawing/2014/main" id="{E746A20E-3A20-A576-C04B-827E2080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9" r="-2" b="11462"/>
          <a:stretch/>
        </p:blipFill>
        <p:spPr>
          <a:xfrm>
            <a:off x="4690362" y="891228"/>
            <a:ext cx="3971037" cy="507554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F1AAC6F-E45C-09A6-3BAC-85F494D18B86}"/>
              </a:ext>
            </a:extLst>
          </p:cNvPr>
          <p:cNvSpPr txBox="1"/>
          <p:nvPr/>
        </p:nvSpPr>
        <p:spPr>
          <a:xfrm>
            <a:off x="795647" y="5715000"/>
            <a:ext cx="344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Omstreeks 1900</a:t>
            </a:r>
          </a:p>
        </p:txBody>
      </p:sp>
    </p:spTree>
    <p:extLst>
      <p:ext uri="{BB962C8B-B14F-4D97-AF65-F5344CB8AC3E}">
        <p14:creationId xmlns:p14="http://schemas.microsoft.com/office/powerpoint/2010/main" val="7131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unst, Fotopapier, Rechthoek, verven&#10;&#10;Automatisch gegenereerde beschrijving">
            <a:extLst>
              <a:ext uri="{FF2B5EF4-FFF2-40B4-BE49-F238E27FC236}">
                <a16:creationId xmlns:a16="http://schemas.microsoft.com/office/drawing/2014/main" id="{5668A481-8C7D-130C-1B27-9BD764D2AF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3276" r="4046" b="10733"/>
          <a:stretch/>
        </p:blipFill>
        <p:spPr>
          <a:xfrm rot="5400000">
            <a:off x="1094243" y="1295983"/>
            <a:ext cx="6836762" cy="42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</TotalTime>
  <Words>101</Words>
  <Application>Microsoft Office PowerPoint</Application>
  <PresentationFormat>Diavoorstelling (4:3)</PresentationFormat>
  <Paragraphs>35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 b</dc:creator>
  <cp:lastModifiedBy>Mariakerk Vollenhove</cp:lastModifiedBy>
  <cp:revision>29</cp:revision>
  <dcterms:created xsi:type="dcterms:W3CDTF">2022-11-25T08:18:29Z</dcterms:created>
  <dcterms:modified xsi:type="dcterms:W3CDTF">2023-07-02T22:43:11Z</dcterms:modified>
</cp:coreProperties>
</file>